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d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2.pd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d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Change is inevitable in all large software projects.</a:t>
            </a:r>
          </a:p>
          <a:p>
            <a:pPr lvl="1"/>
            <a:r>
              <a:rPr lang="en-US" dirty="0"/>
              <a:t>Business changes lead to new and changed system requirements</a:t>
            </a:r>
          </a:p>
          <a:p>
            <a:pPr lvl="1"/>
            <a:r>
              <a:rPr lang="en-US" dirty="0"/>
              <a:t>New technologies open up new possibilities for improving implementations</a:t>
            </a:r>
          </a:p>
          <a:p>
            <a:pPr lvl="1"/>
            <a:r>
              <a:rPr lang="en-US" dirty="0"/>
              <a:t>Changing platforms require application changes</a:t>
            </a:r>
          </a:p>
          <a:p>
            <a:r>
              <a:rPr lang="en-US" dirty="0"/>
              <a:t>Change leads to rework so the costs of change include both rework (e.g. re- analyzing requirements) as well as the costs of implementing new functionality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72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Incremental delivery </a:t>
            </a:r>
            <a:endParaRPr lang="en-US" dirty="0"/>
          </a:p>
        </p:txBody>
      </p:sp>
      <p:pic>
        <p:nvPicPr>
          <p:cNvPr id="4" name="Content Placeholder 3" descr="2.10 Incremental-delivery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219200" y="2133600"/>
            <a:ext cx="750767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54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Incremental delivery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Customer value can be delivered with each increment so system functionality is available earlier.</a:t>
            </a:r>
          </a:p>
          <a:p>
            <a:r>
              <a:rPr lang="en-GB" dirty="0"/>
              <a:t>Early increments act as a prototype to help elicit requirements for later increments.</a:t>
            </a:r>
          </a:p>
          <a:p>
            <a:r>
              <a:rPr lang="en-GB" dirty="0"/>
              <a:t>Lower risk of overall project failure.</a:t>
            </a:r>
          </a:p>
          <a:p>
            <a:r>
              <a:rPr lang="en-GB" dirty="0"/>
              <a:t>The highest priority system services tend to receive the most testing.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77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delivery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Most systems require a set of basic facilities that are used by different parts of the system. </a:t>
            </a:r>
          </a:p>
          <a:p>
            <a:pPr lvl="1"/>
            <a:r>
              <a:rPr lang="en-GB" dirty="0"/>
              <a:t>As requirements are not defined in detail until an increment is to be implemented, it can be hard to identify common facilities that are needed by all increments. </a:t>
            </a:r>
          </a:p>
          <a:p>
            <a:r>
              <a:rPr lang="en-GB" dirty="0"/>
              <a:t>The essence of iterative processes is that the specification is developed in conjunction with the software. </a:t>
            </a:r>
          </a:p>
          <a:p>
            <a:pPr lvl="1"/>
            <a:r>
              <a:rPr lang="en-GB" dirty="0"/>
              <a:t>However, this conflicts with the procurement model of many organizations, where the complete system specification is part of the system development contract.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961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Boehm’s spiral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Process is represented as a spiral rather than as a sequence of activities with backtracking.</a:t>
            </a:r>
          </a:p>
          <a:p>
            <a:r>
              <a:rPr lang="en-GB" dirty="0"/>
              <a:t>Each loop in the spiral represents a phase in the process. </a:t>
            </a:r>
          </a:p>
          <a:p>
            <a:r>
              <a:rPr lang="en-GB" dirty="0"/>
              <a:t>No fixed phases such as specification or design - loops in the spiral are chosen depending on what is required.</a:t>
            </a:r>
          </a:p>
          <a:p>
            <a:r>
              <a:rPr lang="en-GB" dirty="0"/>
              <a:t>Risks are explicitly assessed and resolved throughout the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347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Boehm’s spiral model of the software process </a:t>
            </a:r>
            <a:endParaRPr lang="en-US" dirty="0"/>
          </a:p>
        </p:txBody>
      </p:sp>
      <p:pic>
        <p:nvPicPr>
          <p:cNvPr id="4" name="Content Placeholder 3" descr="2.11 Spiral-model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295400" y="1981200"/>
            <a:ext cx="6356022" cy="432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254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Spiral model 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Objective setting</a:t>
            </a:r>
          </a:p>
          <a:p>
            <a:pPr lvl="1"/>
            <a:r>
              <a:rPr lang="en-GB" dirty="0"/>
              <a:t>Specific objectives for the phase are identified.</a:t>
            </a:r>
          </a:p>
          <a:p>
            <a:r>
              <a:rPr lang="en-GB" dirty="0"/>
              <a:t>Risk assessment and reduction</a:t>
            </a:r>
          </a:p>
          <a:p>
            <a:pPr lvl="1"/>
            <a:r>
              <a:rPr lang="en-GB" dirty="0"/>
              <a:t>Risks are assessed and activities put in place to reduce the key risks.</a:t>
            </a:r>
          </a:p>
          <a:p>
            <a:r>
              <a:rPr lang="en-GB" dirty="0"/>
              <a:t>Development and validation</a:t>
            </a:r>
          </a:p>
          <a:p>
            <a:pPr lvl="1"/>
            <a:r>
              <a:rPr lang="en-GB" dirty="0"/>
              <a:t>A development model for the system is chosen  which can be any of the generic models.</a:t>
            </a:r>
          </a:p>
          <a:p>
            <a:r>
              <a:rPr lang="en-GB" dirty="0"/>
              <a:t>Planning</a:t>
            </a:r>
          </a:p>
          <a:p>
            <a:pPr lvl="1"/>
            <a:r>
              <a:rPr lang="en-GB" dirty="0"/>
              <a:t>The project is reviewed and the next phase of the spiral is planned.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838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Spiral model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Spiral model has been very influential in helping people think about iteration in software processes and introducing the risk-driven approach to development.</a:t>
            </a:r>
          </a:p>
          <a:p>
            <a:r>
              <a:rPr lang="en-US" dirty="0"/>
              <a:t>In practice, however, the model is rarely used as published for practical software development.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5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the costs of rework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GB" sz="3100" dirty="0"/>
              <a:t>Change avoidance, where the software process includes activities that can anticipate possible changes before significant rework is required. </a:t>
            </a:r>
          </a:p>
          <a:p>
            <a:pPr lvl="1"/>
            <a:r>
              <a:rPr lang="en-GB" sz="3100" dirty="0"/>
              <a:t>For example, a prototype system may be developed to show some key features of the system to customers. </a:t>
            </a:r>
          </a:p>
          <a:p>
            <a:r>
              <a:rPr lang="en-GB" sz="3100" dirty="0"/>
              <a:t>Change tolerance, where the process is designed so that changes can be accommodated at relatively low cost.</a:t>
            </a:r>
          </a:p>
          <a:p>
            <a:pPr lvl="1"/>
            <a:r>
              <a:rPr lang="en-GB" sz="3100" dirty="0"/>
              <a:t>This normally involves some form of incremental development. Proposed changes may be implemented in increments that have not yet been developed. If this is impossible, then only a single increment (a small part of the system) may have be altered to incorporate the change.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62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prototyping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prototype is an initial version of a system used to demonstrate concepts and try out design options.</a:t>
            </a:r>
          </a:p>
          <a:p>
            <a:r>
              <a:rPr lang="en-US" dirty="0"/>
              <a:t>A prototype can be used in:</a:t>
            </a:r>
          </a:p>
          <a:p>
            <a:pPr lvl="1"/>
            <a:r>
              <a:rPr lang="en-US" dirty="0"/>
              <a:t>The requirements engineering process to help with requirements elicitation and validation;</a:t>
            </a:r>
          </a:p>
          <a:p>
            <a:pPr lvl="1"/>
            <a:r>
              <a:rPr lang="en-US" dirty="0"/>
              <a:t>In design processes to explore options and develop a UI design;</a:t>
            </a:r>
          </a:p>
          <a:p>
            <a:pPr lvl="1"/>
            <a:r>
              <a:rPr lang="en-US" dirty="0"/>
              <a:t>In the testing process to run back-to-back tests.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36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prototyping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Improved system usability.</a:t>
            </a:r>
          </a:p>
          <a:p>
            <a:r>
              <a:rPr lang="en-US" dirty="0"/>
              <a:t>A closer match to users’ real needs.</a:t>
            </a:r>
          </a:p>
          <a:p>
            <a:r>
              <a:rPr lang="en-US" dirty="0"/>
              <a:t>Improved design quality.</a:t>
            </a:r>
          </a:p>
          <a:p>
            <a:r>
              <a:rPr lang="en-US" dirty="0"/>
              <a:t>Improved maintainability.</a:t>
            </a:r>
          </a:p>
          <a:p>
            <a:r>
              <a:rPr lang="en-US" dirty="0"/>
              <a:t>Reduced development </a:t>
            </a:r>
            <a:r>
              <a:rPr lang="en-US" dirty="0" smtClean="0"/>
              <a:t>effort.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22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process of prototype development</a:t>
            </a:r>
            <a:br>
              <a:rPr lang="en-GB" dirty="0"/>
            </a:br>
            <a:endParaRPr lang="en-US" dirty="0"/>
          </a:p>
        </p:txBody>
      </p:sp>
      <p:pic>
        <p:nvPicPr>
          <p:cNvPr id="4" name="Content Placeholder 3" descr="2.9 PrototypeProcess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85800" y="1981200"/>
            <a:ext cx="7957332" cy="256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94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be based on rapid prototyping languages or tools</a:t>
            </a:r>
          </a:p>
          <a:p>
            <a:r>
              <a:rPr lang="en-US" dirty="0"/>
              <a:t>May involve leaving out functionality</a:t>
            </a:r>
          </a:p>
          <a:p>
            <a:pPr lvl="1"/>
            <a:r>
              <a:rPr lang="en-US" dirty="0"/>
              <a:t>Prototype should focus on areas of the product that are not well-understood;</a:t>
            </a:r>
          </a:p>
          <a:p>
            <a:pPr lvl="1"/>
            <a:r>
              <a:rPr lang="en-US" dirty="0"/>
              <a:t>Error checking and recovery may not be included in the prototype;</a:t>
            </a:r>
          </a:p>
          <a:p>
            <a:pPr lvl="1"/>
            <a:r>
              <a:rPr lang="en-US" dirty="0"/>
              <a:t>Focus on functional rather than non-functional requirements such as reliability and security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095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Throw-away prototypes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Prototypes should be discarded after development as they are not a good basis for a production system:</a:t>
            </a:r>
          </a:p>
          <a:p>
            <a:pPr lvl="1"/>
            <a:r>
              <a:rPr lang="en-US" dirty="0"/>
              <a:t>It may be impossible to tune the system to meet non-functional requirements;</a:t>
            </a:r>
          </a:p>
          <a:p>
            <a:pPr lvl="1"/>
            <a:r>
              <a:rPr lang="en-US" dirty="0"/>
              <a:t>Prototypes are normally undocumented;</a:t>
            </a:r>
          </a:p>
          <a:p>
            <a:pPr lvl="1"/>
            <a:r>
              <a:rPr lang="en-US" dirty="0"/>
              <a:t>The prototype structure is usually degraded through rapid change;</a:t>
            </a:r>
          </a:p>
          <a:p>
            <a:pPr lvl="1"/>
            <a:r>
              <a:rPr lang="en-US" dirty="0"/>
              <a:t>The prototype probably will not meet normal </a:t>
            </a:r>
            <a:r>
              <a:rPr lang="en-US" dirty="0" err="1"/>
              <a:t>organisational</a:t>
            </a:r>
            <a:r>
              <a:rPr lang="en-US" dirty="0"/>
              <a:t> quality standards.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921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Incremental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Rather than deliver the system as a single delivery, the development and delivery is broken down into increments with each increment delivering part of the required functionality.</a:t>
            </a:r>
          </a:p>
          <a:p>
            <a:r>
              <a:rPr lang="en-GB" dirty="0"/>
              <a:t>User requirements are prioritised and the highest priority requirements are included in early increments.</a:t>
            </a:r>
          </a:p>
          <a:p>
            <a:r>
              <a:rPr lang="en-GB" dirty="0"/>
              <a:t>Once the development of an increment is started, the requirements are frozen though requirements for later increments can continue to evolve.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275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Incremental development and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Incremental development</a:t>
            </a:r>
          </a:p>
          <a:p>
            <a:pPr lvl="1"/>
            <a:r>
              <a:rPr lang="en-US" dirty="0"/>
              <a:t>Develop the system in increments and evaluate each increment before proceeding to the development of the next increment;</a:t>
            </a:r>
          </a:p>
          <a:p>
            <a:pPr lvl="1"/>
            <a:r>
              <a:rPr lang="en-US" dirty="0"/>
              <a:t>Normal approach used in agile methods;</a:t>
            </a:r>
          </a:p>
          <a:p>
            <a:pPr lvl="1"/>
            <a:r>
              <a:rPr lang="en-US" dirty="0"/>
              <a:t>Evaluation done by user/customer proxy.</a:t>
            </a:r>
          </a:p>
          <a:p>
            <a:r>
              <a:rPr lang="en-US" dirty="0"/>
              <a:t>Incremental delivery</a:t>
            </a:r>
          </a:p>
          <a:p>
            <a:pPr lvl="1"/>
            <a:r>
              <a:rPr lang="en-US" dirty="0"/>
              <a:t>Deploy an increment for use by end-users;</a:t>
            </a:r>
          </a:p>
          <a:p>
            <a:pPr lvl="1"/>
            <a:r>
              <a:rPr lang="en-US" dirty="0"/>
              <a:t>More realistic evaluation about practical use of software;</a:t>
            </a:r>
          </a:p>
          <a:p>
            <a:pPr lvl="1"/>
            <a:r>
              <a:rPr lang="en-US" dirty="0"/>
              <a:t>Difficult to implement for replacement systems as increments have less functionality than the system being replaced.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304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849</Words>
  <Application>Microsoft Office PowerPoint</Application>
  <PresentationFormat>On-screen Show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Coping with change</vt:lpstr>
      <vt:lpstr>Reducing the costs of rework</vt:lpstr>
      <vt:lpstr>Software prototyping</vt:lpstr>
      <vt:lpstr>Benefits of prototyping</vt:lpstr>
      <vt:lpstr>The process of prototype development </vt:lpstr>
      <vt:lpstr>Prototype development</vt:lpstr>
      <vt:lpstr>Throw-away prototypes</vt:lpstr>
      <vt:lpstr>Incremental delivery</vt:lpstr>
      <vt:lpstr>Incremental development and delivery</vt:lpstr>
      <vt:lpstr>Incremental delivery </vt:lpstr>
      <vt:lpstr>Incremental delivery advantages</vt:lpstr>
      <vt:lpstr>Incremental delivery problems</vt:lpstr>
      <vt:lpstr>Boehm’s spiral model</vt:lpstr>
      <vt:lpstr>Boehm’s spiral model of the software process </vt:lpstr>
      <vt:lpstr>Spiral model sectors</vt:lpstr>
      <vt:lpstr>Spiral model usage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Coping with change</dc:title>
  <dc:creator>sabah</dc:creator>
  <cp:lastModifiedBy>s</cp:lastModifiedBy>
  <cp:revision>3</cp:revision>
  <dcterms:created xsi:type="dcterms:W3CDTF">2006-08-16T00:00:00Z</dcterms:created>
  <dcterms:modified xsi:type="dcterms:W3CDTF">2018-11-21T14:14:42Z</dcterms:modified>
</cp:coreProperties>
</file>